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8" r:id="rId5"/>
    <p:sldId id="263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6B45-01C5-4FE1-B2E0-06FA555863B3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999F-0FF2-4C4A-8C6D-336C253CD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244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6B45-01C5-4FE1-B2E0-06FA555863B3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999F-0FF2-4C4A-8C6D-336C253CD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8724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6B45-01C5-4FE1-B2E0-06FA555863B3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999F-0FF2-4C4A-8C6D-336C253CD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240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6B45-01C5-4FE1-B2E0-06FA555863B3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999F-0FF2-4C4A-8C6D-336C253CD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514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6B45-01C5-4FE1-B2E0-06FA555863B3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999F-0FF2-4C4A-8C6D-336C253CD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369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6B45-01C5-4FE1-B2E0-06FA555863B3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999F-0FF2-4C4A-8C6D-336C253CD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648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6B45-01C5-4FE1-B2E0-06FA555863B3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999F-0FF2-4C4A-8C6D-336C253CD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674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6B45-01C5-4FE1-B2E0-06FA555863B3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999F-0FF2-4C4A-8C6D-336C253CD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7788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6B45-01C5-4FE1-B2E0-06FA555863B3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999F-0FF2-4C4A-8C6D-336C253CD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236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6B45-01C5-4FE1-B2E0-06FA555863B3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999F-0FF2-4C4A-8C6D-336C253CD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68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6B45-01C5-4FE1-B2E0-06FA555863B3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999F-0FF2-4C4A-8C6D-336C253CD53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0460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6B45-01C5-4FE1-B2E0-06FA555863B3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999F-0FF2-4C4A-8C6D-336C253CD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537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6B45-01C5-4FE1-B2E0-06FA555863B3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999F-0FF2-4C4A-8C6D-336C253CD53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0489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6B45-01C5-4FE1-B2E0-06FA555863B3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999F-0FF2-4C4A-8C6D-336C253CD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4248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6B45-01C5-4FE1-B2E0-06FA555863B3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999F-0FF2-4C4A-8C6D-336C253CD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093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6B45-01C5-4FE1-B2E0-06FA555863B3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999F-0FF2-4C4A-8C6D-336C253CD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69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66B45-01C5-4FE1-B2E0-06FA555863B3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AF3999F-0FF2-4C4A-8C6D-336C253CD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7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我的家乡</a:t>
            </a:r>
            <a:r>
              <a:rPr lang="en-US" altLang="zh-CN" dirty="0" smtClean="0"/>
              <a:t>---</a:t>
            </a:r>
            <a:r>
              <a:rPr lang="zh-CN" altLang="en-US" dirty="0" smtClean="0"/>
              <a:t>广州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作者</a:t>
            </a:r>
            <a:r>
              <a:rPr lang="en-US" altLang="zh-CN" dirty="0" smtClean="0"/>
              <a:t>—</a:t>
            </a:r>
            <a:r>
              <a:rPr lang="zh-CN" altLang="en-US" dirty="0" smtClean="0"/>
              <a:t>李健锋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18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6170" y="317874"/>
            <a:ext cx="3975692" cy="1278466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千年传说・五羊献瑞</a:t>
            </a:r>
            <a:endParaRPr lang="zh-CN" altLang="en-US" sz="3200" dirty="0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094" y="514350"/>
            <a:ext cx="3780899" cy="5527675"/>
          </a:xfrm>
        </p:spPr>
      </p:pic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16752" y="1756137"/>
            <a:ext cx="3854528" cy="4413844"/>
          </a:xfrm>
        </p:spPr>
        <p:txBody>
          <a:bodyPr>
            <a:normAutofit fontScale="25000" lnSpcReduction="20000"/>
          </a:bodyPr>
          <a:lstStyle/>
          <a:p>
            <a:r>
              <a:rPr lang="zh-CN" altLang="en-US" sz="7200" dirty="0"/>
              <a:t>“穗城”“羊城” 的</a:t>
            </a:r>
            <a:r>
              <a:rPr lang="zh-CN" altLang="en-US" sz="7200" dirty="0" smtClean="0"/>
              <a:t>由来</a:t>
            </a:r>
            <a:endParaRPr lang="en-US" altLang="zh-CN" sz="7200" dirty="0" smtClean="0"/>
          </a:p>
          <a:p>
            <a:pPr indent="720000">
              <a:lnSpc>
                <a:spcPct val="170000"/>
              </a:lnSpc>
            </a:pPr>
            <a:r>
              <a:rPr lang="zh-CN" altLang="en-US" sz="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相传在远古时代，广州地区连年灾荒，百姓颗粒无收。一日，天空出现五朵彩云，五位身着五彩衣的仙人骑着五只不同毛色的山羊降临楚庭（广州古称）。​</a:t>
            </a:r>
          </a:p>
          <a:p>
            <a:pPr indent="720000">
              <a:lnSpc>
                <a:spcPct val="170000"/>
              </a:lnSpc>
            </a:pPr>
            <a:r>
              <a:rPr lang="zh-CN" altLang="en-US" sz="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仙人们手持一茎六穗的稻禾，赠予当地百姓，并嘱咐：“愿此地永无饥荒，五谷丰登。” 言毕，仙人腾空而去，五只山羊化为石羊，永驻广州。​</a:t>
            </a:r>
          </a:p>
          <a:p>
            <a:pPr indent="720000">
              <a:lnSpc>
                <a:spcPct val="170000"/>
              </a:lnSpc>
            </a:pPr>
            <a:r>
              <a:rPr lang="zh-CN" altLang="en-US" sz="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后人为纪念仙人恩德，便将广州称为 “羊城”“穗城”，“穗”（稻穗）也成为广州的象征。如今，五羊石像矗立在越秀山，成为广州最具代表性的城市标志。</a:t>
            </a:r>
          </a:p>
          <a:p>
            <a:pPr indent="720000">
              <a:lnSpc>
                <a:spcPct val="170000"/>
              </a:lnSpc>
            </a:pPr>
            <a:endParaRPr lang="zh-CN" altLang="en-US" sz="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349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6170" y="317874"/>
            <a:ext cx="3975692" cy="1278466"/>
          </a:xfrm>
        </p:spPr>
        <p:txBody>
          <a:bodyPr>
            <a:normAutofit/>
          </a:bodyPr>
          <a:lstStyle/>
          <a:p>
            <a:r>
              <a:rPr lang="ja-JP" altLang="en-US" sz="3200" dirty="0">
                <a:solidFill>
                  <a:srgbClr val="92D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建置沿革・千年商都</a:t>
            </a:r>
            <a:endParaRPr lang="zh-CN" altLang="en-US" sz="3200" dirty="0">
              <a:solidFill>
                <a:srgbClr val="92D05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16752" y="1756137"/>
            <a:ext cx="3854528" cy="4413844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sz="1900" dirty="0"/>
              <a:t>2200</a:t>
            </a:r>
            <a:r>
              <a:rPr lang="en-US" altLang="zh-CN" sz="1900" dirty="0" smtClean="0">
                <a:latin typeface="+mn-ea"/>
              </a:rPr>
              <a:t> </a:t>
            </a:r>
            <a:r>
              <a:rPr lang="zh-CN" altLang="en-US" sz="1900" dirty="0">
                <a:latin typeface="+mn-ea"/>
              </a:rPr>
              <a:t>余年建城史的时光</a:t>
            </a:r>
            <a:r>
              <a:rPr lang="zh-CN" altLang="en-US" sz="1900" dirty="0" smtClean="0">
                <a:latin typeface="+mn-ea"/>
              </a:rPr>
              <a:t>印记</a:t>
            </a:r>
            <a:endParaRPr lang="en-US" altLang="zh-CN" sz="1900" dirty="0" smtClean="0">
              <a:latin typeface="+mn-ea"/>
            </a:endParaRPr>
          </a:p>
          <a:p>
            <a:pPr fontAlgn="auto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秦汉时期（公元前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214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公元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220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年）​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秦始皇统一岭南后，设南海郡，治所番禺（今广州），为广州建城之始​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西汉时，番禺成为南越国都城，是岭南政治、经济、文化中心​</a:t>
            </a:r>
          </a:p>
          <a:p>
            <a:pPr fontAlgn="auto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唐宋时期（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618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- 1279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年）​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唐朝设广州都督府，为海上丝绸之路重要港口，外商云集（阿拉伯、波斯商人聚居 “蕃坊”）​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宋朝改广州为广州府，商贸繁荣，成为全国三大港口之一，瓷器、丝绸经此远销海外​</a:t>
            </a:r>
          </a:p>
          <a:p>
            <a:pPr fontAlgn="auto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明清至今（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1368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至今）​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明朝设广州府，是岭南地区行政中心，十三行成为中国唯一对外贸易窗口​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清朝后期，广州成为近代革命发源地（林则徐虎门销烟、黄花岗起义均在此发生）​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1949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年后，广州成为广东省省会，现为粤港澳大湾区核心城市，兼具历史底蕴与现代活力</a:t>
            </a:r>
          </a:p>
          <a:p>
            <a:pPr indent="720000">
              <a:lnSpc>
                <a:spcPct val="170000"/>
              </a:lnSpc>
            </a:pPr>
            <a:endParaRPr lang="zh-CN" altLang="en-US" sz="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991" y="1190231"/>
            <a:ext cx="4802195" cy="4802195"/>
          </a:xfrm>
        </p:spPr>
      </p:pic>
      <p:sp>
        <p:nvSpPr>
          <p:cNvPr id="7" name="文本框 6"/>
          <p:cNvSpPr txBox="1"/>
          <p:nvPr/>
        </p:nvSpPr>
        <p:spPr>
          <a:xfrm>
            <a:off x="4531862" y="722657"/>
            <a:ext cx="4816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秦汉番禺→唐宋广州→明清广州府→现代</a:t>
            </a:r>
            <a:r>
              <a:rPr lang="zh-CN" altLang="en-US" sz="1400" dirty="0" smtClean="0"/>
              <a:t>广州（人文地图）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96206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334" y="1021556"/>
            <a:ext cx="3854528" cy="1278466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民族共生・多元</a:t>
            </a:r>
            <a:r>
              <a:rPr lang="ja-JP" altLang="en-US" sz="3200" dirty="0" smtClean="0"/>
              <a:t>交融</a:t>
            </a:r>
            <a:endParaRPr lang="zh-CN" altLang="en-US" sz="3200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280" y="1421051"/>
            <a:ext cx="4513262" cy="4513262"/>
          </a:xfrm>
        </p:spPr>
      </p:pic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7334" y="2300022"/>
            <a:ext cx="3854528" cy="3741339"/>
          </a:xfrm>
        </p:spPr>
        <p:txBody>
          <a:bodyPr>
            <a:normAutofit fontScale="70000" lnSpcReduction="20000"/>
          </a:bodyPr>
          <a:lstStyle/>
          <a:p>
            <a:r>
              <a:rPr lang="en-US" altLang="zh-CN" sz="2600" dirty="0">
                <a:latin typeface="+mn-ea"/>
              </a:rPr>
              <a:t>56 </a:t>
            </a:r>
            <a:r>
              <a:rPr lang="zh-CN" altLang="en-US" sz="2600" dirty="0">
                <a:latin typeface="+mn-ea"/>
              </a:rPr>
              <a:t>个民族齐聚的活力之</a:t>
            </a:r>
            <a:r>
              <a:rPr lang="zh-CN" altLang="en-US" sz="2600" dirty="0" smtClean="0">
                <a:latin typeface="+mn-ea"/>
              </a:rPr>
              <a:t>城</a:t>
            </a:r>
            <a:endParaRPr lang="en-US" altLang="zh-CN" sz="2600" dirty="0" smtClean="0">
              <a:latin typeface="+mn-ea"/>
            </a:endParaRPr>
          </a:p>
          <a:p>
            <a:pPr indent="720000">
              <a:lnSpc>
                <a:spcPct val="170000"/>
              </a:lnSpc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广州是全国少数民族人口流入集中的城市，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56 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个民族齐全，少数民族人口近百万，其中流动人口约占 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。​</a:t>
            </a:r>
          </a:p>
          <a:p>
            <a:pPr indent="720000">
              <a:lnSpc>
                <a:spcPct val="170000"/>
              </a:lnSpc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户籍少数民族中，壮族、满族、回族、土家族、瑶族人口较多；非户籍少数民族以壮族、苗族、瑶族、侗族等为主要群体，各民族在广州和谐共处，习俗相互包容。​</a:t>
            </a:r>
          </a:p>
          <a:p>
            <a:pPr indent="720000">
              <a:lnSpc>
                <a:spcPct val="170000"/>
              </a:lnSpc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少数民族文化与广府文化深度融合，形成了 “和而不同” 的城市风情 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回族的宗教习俗、壮族的歌舞传统、瑶族的手工艺等，为广州增添了多元魅力。</a:t>
            </a:r>
          </a:p>
          <a:p>
            <a:endParaRPr lang="zh-CN" altLang="en-US" sz="1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6667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334" y="1179007"/>
            <a:ext cx="3854528" cy="1278466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广府</a:t>
            </a:r>
            <a:r>
              <a:rPr lang="ja-JP" altLang="en-US" sz="3200" dirty="0" smtClean="0"/>
              <a:t>服饰</a:t>
            </a:r>
            <a:endParaRPr lang="zh-CN" altLang="en-US" sz="3200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812" y="1528098"/>
            <a:ext cx="4513262" cy="4513262"/>
          </a:xfrm>
        </p:spPr>
      </p:pic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3032" y="2555127"/>
            <a:ext cx="3854528" cy="3486233"/>
          </a:xfrm>
        </p:spPr>
        <p:txBody>
          <a:bodyPr>
            <a:normAutofit fontScale="77500" lnSpcReduction="20000"/>
          </a:bodyPr>
          <a:lstStyle/>
          <a:p>
            <a:r>
              <a:rPr lang="zh-CN" altLang="en-US" sz="2300" dirty="0">
                <a:latin typeface="+mn-ea"/>
              </a:rPr>
              <a:t>适应湿热气候的千年</a:t>
            </a:r>
            <a:r>
              <a:rPr lang="zh-CN" altLang="en-US" sz="2300" dirty="0" smtClean="0">
                <a:latin typeface="+mn-ea"/>
              </a:rPr>
              <a:t>传承</a:t>
            </a:r>
            <a:endParaRPr lang="en-US" altLang="zh-CN" sz="2300" dirty="0" smtClean="0">
              <a:latin typeface="+mn-ea"/>
            </a:endParaRPr>
          </a:p>
          <a:p>
            <a:pPr fontAlgn="auto"/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气候适配的智慧设计​</a:t>
            </a: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南越国时期已有 “黑油绢” 防雨衣，用植物油涂抹织物防水，堪称最早风雨衣​</a:t>
            </a: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民间流行木屐，避暑防湿，分晴雨两用，新会朱漆屐、东莞花绣屐独具特色​</a:t>
            </a: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衣物以轻薄透气为主，唐代丝织品 “薄可透痣”，广府 “卉服” 用树皮、植物纤维织成​</a:t>
            </a:r>
          </a:p>
          <a:p>
            <a:pPr fontAlgn="auto"/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多元融合的风格演变​</a:t>
            </a: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秦汉时汉越服饰交融，越人 “椎髻贯头衣” 与中原深衣结合​</a:t>
            </a: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明清流行百褶裙、凤尾裙，细褶达上百个，广绣金线绣花纹华丽高贵​</a:t>
            </a: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近代兼容中西，保留实用内核，成为岭南文化显性符号</a:t>
            </a:r>
          </a:p>
          <a:p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130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200" dirty="0"/>
              <a:t>日常习俗・烟火气与养生道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119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平面">
  <a:themeElements>
    <a:clrScheme name="平面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平面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平面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</TotalTime>
  <Words>650</Words>
  <Application>Microsoft Office PowerPoint</Application>
  <PresentationFormat>宽屏</PresentationFormat>
  <Paragraphs>36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メイリオ</vt:lpstr>
      <vt:lpstr>方正姚体</vt:lpstr>
      <vt:lpstr>华文新魏</vt:lpstr>
      <vt:lpstr>楷体</vt:lpstr>
      <vt:lpstr>微软雅黑</vt:lpstr>
      <vt:lpstr>Arial</vt:lpstr>
      <vt:lpstr>Trebuchet MS</vt:lpstr>
      <vt:lpstr>Wingdings 3</vt:lpstr>
      <vt:lpstr>平面</vt:lpstr>
      <vt:lpstr>我的家乡---广州</vt:lpstr>
      <vt:lpstr>千年传说・五羊献瑞</vt:lpstr>
      <vt:lpstr>建置沿革・千年商都</vt:lpstr>
      <vt:lpstr>民族共生・多元交融</vt:lpstr>
      <vt:lpstr>广府服饰</vt:lpstr>
      <vt:lpstr>日常习俗・烟火气与养生道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我的家乡---广州</dc:title>
  <dc:creator>admin</dc:creator>
  <cp:lastModifiedBy>admin</cp:lastModifiedBy>
  <cp:revision>7</cp:revision>
  <dcterms:created xsi:type="dcterms:W3CDTF">2025-12-17T01:14:31Z</dcterms:created>
  <dcterms:modified xsi:type="dcterms:W3CDTF">2025-12-17T02:08:10Z</dcterms:modified>
</cp:coreProperties>
</file>